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9" r:id="rId9"/>
    <p:sldId id="277" r:id="rId10"/>
    <p:sldId id="278" r:id="rId11"/>
    <p:sldId id="261" r:id="rId12"/>
    <p:sldId id="265" r:id="rId13"/>
  </p:sldIdLst>
  <p:sldSz cx="9144000" cy="6858000" type="screen4x3"/>
  <p:notesSz cx="6858000" cy="9144000"/>
  <p:defaultTextStyle>
    <a:defPPr lvl="0">
      <a:defRPr lang="ko-KR"/>
    </a:defPPr>
    <a:lvl1pPr marL="0" lv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3"/>
    <p:restoredTop sz="90196"/>
  </p:normalViewPr>
  <p:slideViewPr>
    <p:cSldViewPr>
      <p:cViewPr varScale="1">
        <p:scale>
          <a:sx n="67" d="100"/>
          <a:sy n="67" d="100"/>
        </p:scale>
        <p:origin x="-480" y="-7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D50CE-28E2-4418-AFA0-2CB8265806D6}" type="datetimeFigureOut">
              <a:rPr lang="ko-KR" altLang="en-US" smtClean="0"/>
              <a:pPr/>
              <a:t>2021-03-29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9EE52-D199-4ABD-BB4A-58C7C24DEE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91836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전자파트입니다</a:t>
            </a:r>
            <a:r>
              <a:rPr lang="en-US" altLang="ko-KR" dirty="0"/>
              <a:t>. </a:t>
            </a:r>
            <a:r>
              <a:rPr lang="ko-KR" altLang="en-US" dirty="0" err="1"/>
              <a:t>라인리시버를</a:t>
            </a:r>
            <a:r>
              <a:rPr lang="ko-KR" altLang="en-US" dirty="0"/>
              <a:t> 만들면서 참고한 회로도 입니다</a:t>
            </a:r>
            <a:r>
              <a:rPr lang="en-US" altLang="ko-KR" dirty="0"/>
              <a:t>. </a:t>
            </a:r>
            <a:r>
              <a:rPr lang="ko-KR" altLang="en-US" dirty="0"/>
              <a:t>왼쪽과 오른쪽 바퀴</a:t>
            </a:r>
            <a:r>
              <a:rPr lang="en-US" altLang="ko-KR" dirty="0"/>
              <a:t>, </a:t>
            </a:r>
            <a:r>
              <a:rPr lang="ko-KR" altLang="en-US" dirty="0"/>
              <a:t>마스트에 사용할 </a:t>
            </a:r>
            <a:r>
              <a:rPr lang="ko-KR" altLang="en-US" dirty="0" err="1"/>
              <a:t>라인리시버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개를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B09EE52-D199-4ABD-BB4A-58C7C24DEE00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27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차체가 </a:t>
            </a:r>
            <a:r>
              <a:rPr lang="en-US" altLang="ko-KR" dirty="0"/>
              <a:t>2</a:t>
            </a:r>
            <a:r>
              <a:rPr lang="ko-KR" altLang="en-US" dirty="0"/>
              <a:t>단으로 설계되어 </a:t>
            </a:r>
            <a:r>
              <a:rPr lang="en-US" altLang="ko-KR" dirty="0"/>
              <a:t>2</a:t>
            </a:r>
            <a:r>
              <a:rPr lang="ko-KR" altLang="en-US" dirty="0"/>
              <a:t>층에 배터리를 두고 아크릴판에 구멍을 뚫어 </a:t>
            </a:r>
            <a:r>
              <a:rPr lang="en-US" altLang="ko-KR" dirty="0"/>
              <a:t>1</a:t>
            </a:r>
            <a:r>
              <a:rPr lang="ko-KR" altLang="en-US" dirty="0"/>
              <a:t>단에 있는 모터드라이버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라인리시버에</a:t>
            </a:r>
            <a:r>
              <a:rPr lang="ko-KR" altLang="en-US" dirty="0"/>
              <a:t> </a:t>
            </a:r>
            <a:r>
              <a:rPr lang="en-US" altLang="ko-KR" dirty="0"/>
              <a:t>lm7805</a:t>
            </a:r>
            <a:r>
              <a:rPr lang="ko-KR" altLang="en-US" dirty="0"/>
              <a:t>로 변환한 전압을 전달하고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lm7805</a:t>
            </a:r>
            <a:r>
              <a:rPr lang="ko-KR" altLang="en-US" dirty="0"/>
              <a:t>는 </a:t>
            </a:r>
            <a:r>
              <a:rPr lang="en-US" altLang="ko-KR" dirty="0"/>
              <a:t>4</a:t>
            </a:r>
            <a:r>
              <a:rPr lang="ko-KR" altLang="en-US" dirty="0"/>
              <a:t>핀 또는 </a:t>
            </a:r>
            <a:r>
              <a:rPr lang="en-US" altLang="ko-KR" dirty="0"/>
              <a:t>8</a:t>
            </a:r>
            <a:r>
              <a:rPr lang="ko-KR" altLang="en-US" dirty="0"/>
              <a:t>핀 커넥터로 </a:t>
            </a:r>
            <a:r>
              <a:rPr lang="en-US" altLang="ko-KR" dirty="0" err="1"/>
              <a:t>Vcc</a:t>
            </a:r>
            <a:r>
              <a:rPr lang="ko-KR" altLang="en-US" dirty="0"/>
              <a:t>끼리 묶고</a:t>
            </a:r>
            <a:r>
              <a:rPr lang="en-US" altLang="ko-KR" dirty="0"/>
              <a:t>, GND</a:t>
            </a:r>
            <a:r>
              <a:rPr lang="ko-KR" altLang="en-US" dirty="0"/>
              <a:t>끼리 묶어 배선할 예정입니다</a:t>
            </a:r>
            <a:r>
              <a:rPr lang="en-US" altLang="ko-KR" dirty="0"/>
              <a:t>. 2</a:t>
            </a:r>
            <a:r>
              <a:rPr lang="ko-KR" altLang="en-US" dirty="0"/>
              <a:t>층에 마이리오를 배치하여 </a:t>
            </a:r>
            <a:r>
              <a:rPr lang="en-US" altLang="ko-KR" dirty="0"/>
              <a:t>lm7815</a:t>
            </a:r>
            <a:r>
              <a:rPr lang="ko-KR" altLang="en-US" dirty="0"/>
              <a:t>로 </a:t>
            </a:r>
            <a:r>
              <a:rPr lang="ko-KR" altLang="en-US" dirty="0" err="1"/>
              <a:t>강하한</a:t>
            </a:r>
            <a:r>
              <a:rPr lang="ko-KR" altLang="en-US" dirty="0"/>
              <a:t> 전압을 분배하고 마스트 부분을 담당하는 모터드라이버와 </a:t>
            </a:r>
            <a:r>
              <a:rPr lang="ko-KR" altLang="en-US" dirty="0" err="1"/>
              <a:t>라인리시버에</a:t>
            </a:r>
            <a:r>
              <a:rPr lang="ko-KR" altLang="en-US" dirty="0"/>
              <a:t> 전과 같은 방법으로 전압을 분배할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B09EE52-D199-4ABD-BB4A-58C7C24DEE00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5334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휴먼모음T"/>
                <a:ea typeface="휴먼모음T"/>
                <a:cs typeface="Arial"/>
              </a:rPr>
              <a:t>조이스틱은 </a:t>
            </a:r>
            <a:r>
              <a:rPr lang="ko-KR" altLang="en-US" sz="1200" dirty="0" err="1">
                <a:latin typeface="휴먼모음T"/>
                <a:ea typeface="휴먼모음T"/>
                <a:cs typeface="Arial"/>
              </a:rPr>
              <a:t>아날로그값을</a:t>
            </a:r>
            <a:r>
              <a:rPr lang="ko-KR" altLang="en-US" sz="1200" dirty="0">
                <a:latin typeface="휴먼모음T"/>
                <a:ea typeface="휴먼모음T"/>
                <a:cs typeface="Arial"/>
              </a:rPr>
              <a:t> </a:t>
            </a:r>
            <a:r>
              <a:rPr lang="ko-KR" altLang="en-US" sz="1200" dirty="0" err="1">
                <a:latin typeface="휴먼모음T"/>
                <a:ea typeface="휴먼모음T"/>
                <a:cs typeface="Arial"/>
              </a:rPr>
              <a:t>입력값으로</a:t>
            </a:r>
            <a:r>
              <a:rPr lang="ko-KR" altLang="en-US" sz="1200" dirty="0">
                <a:latin typeface="휴먼모음T"/>
                <a:ea typeface="휴먼모음T"/>
                <a:cs typeface="Arial"/>
              </a:rPr>
              <a:t> 하는데 이때 이 특정 영역의 아날로그 값을 디지털 값으로 변환하여 조작하여 신호를 받아들인다</a:t>
            </a:r>
            <a:r>
              <a:rPr lang="en-US" altLang="ko-KR" sz="1200" dirty="0">
                <a:latin typeface="휴먼모음T"/>
                <a:ea typeface="휴먼모음T"/>
                <a:cs typeface="Arial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B09EE52-D199-4ABD-BB4A-58C7C24DEE00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015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B09EE52-D199-4ABD-BB4A-58C7C24DEE00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0150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솔리드웍스로</a:t>
            </a:r>
            <a:r>
              <a:rPr lang="ko-KR" altLang="en-US" dirty="0" smtClean="0"/>
              <a:t> 설계한 바퀴 기어박스를 프린트로 출력하고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모터와 연결한 모습입니다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B09EE52-D199-4ABD-BB4A-58C7C24DEE00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015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도르래 기어는 저번</a:t>
            </a:r>
            <a:r>
              <a:rPr lang="ko-KR" altLang="en-US" baseline="0" dirty="0" smtClean="0"/>
              <a:t> 프로젝트 때와 같이 </a:t>
            </a:r>
            <a:r>
              <a:rPr lang="en-US" altLang="ko-KR" baseline="0" dirty="0" smtClean="0"/>
              <a:t>1:4</a:t>
            </a:r>
            <a:r>
              <a:rPr lang="ko-KR" altLang="en-US" baseline="0" dirty="0" smtClean="0"/>
              <a:t>로 설정하여 기어박스를 제작하였습니다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B09EE52-D199-4ABD-BB4A-58C7C24DEE00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015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휴먼모음T"/>
              <a:ea typeface="휴먼모음T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B09EE52-D199-4ABD-BB4A-58C7C24DEE00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0150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포크부분을 프로파일에 끼워 물체를 들어올리도록 설계하였습니다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B09EE52-D199-4ABD-BB4A-58C7C24DEE00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015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71C398-EBCC-4210-8AFD-1D056CED0821}" type="datetime1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71C398-EBCC-4210-8AFD-1D056CED0821}" type="datetimeFigureOut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71C398-EBCC-4210-8AFD-1D056CED0821}" type="datetimeFigureOut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71C398-EBCC-4210-8AFD-1D056CED0821}" type="datetimeFigureOut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71C398-EBCC-4210-8AFD-1D056CED0821}" type="datetimeFigureOut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71C398-EBCC-4210-8AFD-1D056CED0821}" type="datetimeFigureOut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71C398-EBCC-4210-8AFD-1D056CED0821}" type="datetimeFigureOut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71C398-EBCC-4210-8AFD-1D056CED0821}" type="datetimeFigureOut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71C398-EBCC-4210-8AFD-1D056CED0821}" type="datetimeFigureOut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71C398-EBCC-4210-8AFD-1D056CED0821}" type="datetimeFigureOut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 noTextEdi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71C398-EBCC-4210-8AFD-1D056CED0821}" type="datetimeFigureOut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8771C398-EBCC-4210-8AFD-1D056CED0821}" type="datetimeFigureOut">
              <a:rPr lang="ko-KR" altLang="en-US"/>
              <a:pPr lvl="0">
                <a:defRPr lang="ko-KR" altLang="en-US"/>
              </a:pPr>
              <a:t>2021-03-29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9789EC6C-4145-4527-B052-BF633A9807E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1600" y="2348850"/>
            <a:ext cx="6033957" cy="2216254"/>
          </a:xfrm>
          <a:prstGeom prst="rect">
            <a:avLst/>
          </a:prstGeom>
          <a:solidFill>
            <a:schemeClr val="bg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677277" y="3103034"/>
            <a:ext cx="60339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dirty="0" smtClean="0">
                <a:latin typeface="휴먼모음T"/>
                <a:ea typeface="휴먼모음T"/>
                <a:cs typeface="맑은 고딕 Semilight"/>
              </a:rPr>
              <a:t>1</a:t>
            </a:r>
            <a:r>
              <a:rPr lang="ko-KR" altLang="en-US" sz="4000" dirty="0" smtClean="0">
                <a:latin typeface="휴먼모음T"/>
                <a:ea typeface="휴먼모음T"/>
                <a:cs typeface="맑은 고딕 Semilight"/>
              </a:rPr>
              <a:t>조 </a:t>
            </a:r>
            <a:r>
              <a:rPr lang="en-US" altLang="ko-KR" sz="4000" dirty="0" smtClean="0">
                <a:latin typeface="휴먼모음T"/>
                <a:ea typeface="휴먼모음T"/>
                <a:cs typeface="맑은 고딕 Semilight"/>
              </a:rPr>
              <a:t>3</a:t>
            </a:r>
            <a:r>
              <a:rPr lang="ko-KR" altLang="en-US" sz="4000" dirty="0" smtClean="0">
                <a:latin typeface="휴먼모음T"/>
                <a:ea typeface="휴먼모음T"/>
                <a:cs typeface="맑은 고딕 Semilight"/>
              </a:rPr>
              <a:t>주차 </a:t>
            </a:r>
            <a:r>
              <a:rPr lang="ko-KR" altLang="en-US" sz="4000" dirty="0" smtClean="0">
                <a:latin typeface="휴먼모음T"/>
                <a:ea typeface="휴먼모음T"/>
                <a:cs typeface="맑은 고딕 Semilight"/>
              </a:rPr>
              <a:t>발표</a:t>
            </a:r>
            <a:endParaRPr lang="en-US" altLang="ko-KR" sz="4000" dirty="0" smtClean="0">
              <a:latin typeface="휴먼모음T"/>
              <a:ea typeface="휴먼모음T"/>
              <a:cs typeface="맑은 고딕 Semilight"/>
            </a:endParaRPr>
          </a:p>
          <a:p>
            <a:pPr algn="ctr">
              <a:defRPr/>
            </a:pPr>
            <a:r>
              <a:rPr lang="ko-KR" altLang="en-US" sz="2000" dirty="0" smtClean="0">
                <a:latin typeface="휴먼모음T"/>
                <a:ea typeface="휴먼모음T"/>
                <a:cs typeface="맑은 고딕 Semilight"/>
              </a:rPr>
              <a:t>로봇종합설계</a:t>
            </a:r>
            <a:endParaRPr lang="en-US" altLang="ko-KR" sz="2000" dirty="0">
              <a:latin typeface="휴먼모음T"/>
              <a:ea typeface="휴먼모음T"/>
              <a:cs typeface="맑은 고딕 Semilight"/>
            </a:endParaRPr>
          </a:p>
        </p:txBody>
      </p:sp>
      <p:cxnSp>
        <p:nvCxnSpPr>
          <p:cNvPr id="89" name="직선 연결선 31"/>
          <p:cNvCxnSpPr/>
          <p:nvPr/>
        </p:nvCxnSpPr>
        <p:spPr>
          <a:xfrm>
            <a:off x="1691600" y="2348850"/>
            <a:ext cx="6048280" cy="1203"/>
          </a:xfrm>
          <a:prstGeom prst="line">
            <a:avLst/>
          </a:prstGeom>
          <a:ln w="38100">
            <a:solidFill>
              <a:srgbClr val="808080"/>
            </a:solidFill>
            <a:prstDash val="solid"/>
          </a:ln>
        </p:spPr>
      </p:cxnSp>
      <p:cxnSp>
        <p:nvCxnSpPr>
          <p:cNvPr id="7" name="직선 연결선 31"/>
          <p:cNvCxnSpPr/>
          <p:nvPr/>
        </p:nvCxnSpPr>
        <p:spPr>
          <a:xfrm>
            <a:off x="1677277" y="4565104"/>
            <a:ext cx="6048280" cy="1203"/>
          </a:xfrm>
          <a:prstGeom prst="line">
            <a:avLst/>
          </a:prstGeom>
          <a:ln w="38100">
            <a:solidFill>
              <a:srgbClr val="808080"/>
            </a:solidFill>
            <a:prstDash val="soli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7CBC04A-7B7F-42C8-9340-7E6760F0C5E3}"/>
              </a:ext>
            </a:extLst>
          </p:cNvPr>
          <p:cNvSpPr txBox="1"/>
          <p:nvPr/>
        </p:nvSpPr>
        <p:spPr>
          <a:xfrm>
            <a:off x="6228230" y="5583437"/>
            <a:ext cx="273927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400" dirty="0" smtClean="0">
                <a:latin typeface="휴먼모음T"/>
                <a:ea typeface="휴먼모음T"/>
              </a:rPr>
              <a:t>21812366 </a:t>
            </a:r>
            <a:r>
              <a:rPr lang="ko-KR" altLang="en-US" sz="1400" dirty="0" err="1" smtClean="0">
                <a:latin typeface="휴먼모음T"/>
                <a:ea typeface="휴먼모음T"/>
              </a:rPr>
              <a:t>박은규</a:t>
            </a:r>
            <a:endParaRPr lang="en-US" altLang="ko-KR" sz="1400" dirty="0" smtClean="0">
              <a:latin typeface="휴먼모음T"/>
              <a:ea typeface="휴먼모음T"/>
            </a:endParaRPr>
          </a:p>
          <a:p>
            <a:pPr algn="r">
              <a:defRPr/>
            </a:pPr>
            <a:r>
              <a:rPr lang="en-US" altLang="ko-KR" sz="1400" dirty="0" smtClean="0">
                <a:latin typeface="휴먼모음T"/>
                <a:ea typeface="휴먼모음T"/>
              </a:rPr>
              <a:t>21721176 </a:t>
            </a:r>
            <a:r>
              <a:rPr lang="ko-KR" altLang="en-US" sz="1400" dirty="0" err="1" smtClean="0">
                <a:latin typeface="휴먼모음T"/>
                <a:ea typeface="휴먼모음T"/>
              </a:rPr>
              <a:t>오해진</a:t>
            </a:r>
            <a:endParaRPr lang="en-US" altLang="ko-KR" sz="1400" dirty="0" smtClean="0">
              <a:latin typeface="휴먼모음T"/>
              <a:ea typeface="휴먼모음T"/>
            </a:endParaRPr>
          </a:p>
          <a:p>
            <a:pPr algn="r">
              <a:defRPr/>
            </a:pPr>
            <a:r>
              <a:rPr lang="en-US" altLang="ko-KR" sz="1400" dirty="0" smtClean="0">
                <a:latin typeface="휴먼모음T"/>
                <a:ea typeface="휴먼모음T"/>
              </a:rPr>
              <a:t>21812347 </a:t>
            </a:r>
            <a:r>
              <a:rPr lang="ko-KR" altLang="en-US" sz="1400" dirty="0" err="1" smtClean="0">
                <a:latin typeface="휴먼모음T"/>
                <a:ea typeface="휴먼모음T"/>
              </a:rPr>
              <a:t>압드르모브</a:t>
            </a:r>
            <a:r>
              <a:rPr lang="ko-KR" altLang="en-US" sz="1400" dirty="0" smtClean="0">
                <a:latin typeface="휴먼모음T"/>
                <a:ea typeface="휴먼모음T"/>
              </a:rPr>
              <a:t> 하므로</a:t>
            </a:r>
            <a:endParaRPr lang="en-US" altLang="ko-KR" sz="1400" dirty="0" smtClean="0">
              <a:latin typeface="휴먼모음T"/>
              <a:ea typeface="휴먼모음T"/>
            </a:endParaRPr>
          </a:p>
          <a:p>
            <a:pPr algn="r">
              <a:defRPr/>
            </a:pPr>
            <a:r>
              <a:rPr lang="en-US" altLang="ko-KR" sz="1400" dirty="0" smtClean="0">
                <a:latin typeface="휴먼모음T"/>
                <a:ea typeface="휴먼모음T"/>
              </a:rPr>
              <a:t>21812388 </a:t>
            </a:r>
            <a:r>
              <a:rPr lang="ko-KR" altLang="en-US" sz="1400" dirty="0" err="1" smtClean="0">
                <a:latin typeface="휴먼모음T"/>
                <a:ea typeface="휴먼모음T"/>
              </a:rPr>
              <a:t>김예서</a:t>
            </a:r>
            <a:endParaRPr lang="en-US" altLang="ko-KR" sz="1400" dirty="0" smtClean="0">
              <a:latin typeface="휴먼모음T"/>
              <a:ea typeface="휴먼모음T"/>
            </a:endParaRPr>
          </a:p>
          <a:p>
            <a:pPr algn="r">
              <a:defRPr/>
            </a:pPr>
            <a:r>
              <a:rPr lang="en-US" altLang="ko-KR" sz="1400" dirty="0" smtClean="0">
                <a:latin typeface="휴먼모음T"/>
                <a:ea typeface="휴먼모음T"/>
              </a:rPr>
              <a:t>21813645 </a:t>
            </a:r>
            <a:r>
              <a:rPr lang="ko-KR" altLang="en-US" sz="1400" dirty="0">
                <a:latin typeface="휴먼모음T"/>
                <a:ea typeface="휴먼모음T"/>
              </a:rPr>
              <a:t>이</a:t>
            </a:r>
            <a:r>
              <a:rPr lang="ko-KR" altLang="en-US" sz="1400" dirty="0" smtClean="0">
                <a:latin typeface="휴먼모음T"/>
                <a:ea typeface="휴먼모음T"/>
              </a:rPr>
              <a:t>병화</a:t>
            </a:r>
            <a:endParaRPr lang="ko-KR" altLang="en-US" sz="1400" dirty="0">
              <a:latin typeface="휴먼모음T"/>
              <a:ea typeface="휴먼모음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8E3EE41-23FC-49CD-9687-43C4126957A8}"/>
              </a:ext>
            </a:extLst>
          </p:cNvPr>
          <p:cNvSpPr txBox="1"/>
          <p:nvPr/>
        </p:nvSpPr>
        <p:spPr>
          <a:xfrm>
            <a:off x="496716" y="188550"/>
            <a:ext cx="744650" cy="90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rgbClr val="1097D0"/>
                </a:solidFill>
                <a:latin typeface="Arial"/>
                <a:cs typeface="Arial"/>
              </a:rPr>
              <a:t>#</a:t>
            </a:r>
            <a:r>
              <a:rPr lang="ko-KR" altLang="en-US" sz="3600" b="1">
                <a:solidFill>
                  <a:srgbClr val="1097D0"/>
                </a:solidFill>
                <a:latin typeface="Arial"/>
                <a:cs typeface="Arial"/>
              </a:rPr>
              <a:t> </a:t>
            </a:r>
            <a:endParaRPr lang="ko-KR" altLang="en-US" sz="3600" b="1">
              <a:latin typeface="휴먼모음T"/>
              <a:ea typeface="휴먼모음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00CF1B-D5D7-4F14-A520-3BE52600CA4F}"/>
              </a:ext>
            </a:extLst>
          </p:cNvPr>
          <p:cNvSpPr txBox="1"/>
          <p:nvPr/>
        </p:nvSpPr>
        <p:spPr>
          <a:xfrm>
            <a:off x="1177787" y="357828"/>
            <a:ext cx="2818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latin typeface="휴먼모음T"/>
                <a:ea typeface="휴먼모음T"/>
                <a:cs typeface="Arial"/>
              </a:rPr>
              <a:t>기계 파트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AA60FF-8FE5-4EC9-ABC0-792389044CC3}"/>
              </a:ext>
            </a:extLst>
          </p:cNvPr>
          <p:cNvSpPr txBox="1"/>
          <p:nvPr/>
        </p:nvSpPr>
        <p:spPr>
          <a:xfrm>
            <a:off x="467544" y="1844824"/>
            <a:ext cx="2818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포크 부분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2AA60FF-8FE5-4EC9-ABC0-792389044CC3}"/>
              </a:ext>
            </a:extLst>
          </p:cNvPr>
          <p:cNvSpPr txBox="1"/>
          <p:nvPr/>
        </p:nvSpPr>
        <p:spPr>
          <a:xfrm>
            <a:off x="4716016" y="1844824"/>
            <a:ext cx="2818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측면 부분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2348880"/>
            <a:ext cx="412845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4007" y="2348880"/>
            <a:ext cx="4128459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7053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2A6FDFD-1852-4EF5-AEC8-BED08A6D4E97}"/>
              </a:ext>
            </a:extLst>
          </p:cNvPr>
          <p:cNvSpPr txBox="1"/>
          <p:nvPr/>
        </p:nvSpPr>
        <p:spPr>
          <a:xfrm>
            <a:off x="496716" y="188550"/>
            <a:ext cx="74465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1097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ko-KR" altLang="en-US" sz="3600" b="1" dirty="0">
                <a:solidFill>
                  <a:srgbClr val="1097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3600" b="1" dirty="0"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FE0F684-6E73-4231-A8EA-A48110A40401}"/>
              </a:ext>
            </a:extLst>
          </p:cNvPr>
          <p:cNvSpPr txBox="1"/>
          <p:nvPr/>
        </p:nvSpPr>
        <p:spPr>
          <a:xfrm>
            <a:off x="1177787" y="357828"/>
            <a:ext cx="25300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smtClean="0"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향후 계획</a:t>
            </a:r>
            <a:endParaRPr lang="ko-KR" altLang="en-US" sz="3200" dirty="0"/>
          </a:p>
        </p:txBody>
      </p:sp>
      <p:sp>
        <p:nvSpPr>
          <p:cNvPr id="4" name="직사각형 3"/>
          <p:cNvSpPr/>
          <p:nvPr/>
        </p:nvSpPr>
        <p:spPr>
          <a:xfrm>
            <a:off x="467544" y="2852936"/>
            <a:ext cx="8136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Algerian"/>
                <a:ea typeface="휴먼모음T" pitchFamily="18" charset="-127"/>
              </a:rPr>
              <a:t>•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제어 파트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모터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테스트를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하며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적절한 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PID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계수를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정하고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,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실습을 진행하면서 제어가 올바르게 되도록 수정할 예정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7544" y="4365104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Algerian"/>
                <a:ea typeface="휴먼모음T" pitchFamily="18" charset="-127"/>
              </a:rPr>
              <a:t>•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기계 파트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도르래 부분과 나머지 부품들을 조립하여 하드웨어 완성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7544" y="1340768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Algerian"/>
                <a:ea typeface="휴먼모음T" pitchFamily="18" charset="-127"/>
              </a:rPr>
              <a:t>•</a:t>
            </a:r>
            <a:r>
              <a:rPr lang="ko-KR" altLang="en-US" sz="2000" dirty="0" smtClean="0">
                <a:latin typeface="Algerian"/>
                <a:ea typeface="휴먼모음T" pitchFamily="18" charset="-127"/>
              </a:rPr>
              <a:t>전자 파트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243CD58-48FF-4105-9717-7909483B0AC0}"/>
              </a:ext>
            </a:extLst>
          </p:cNvPr>
          <p:cNvSpPr/>
          <p:nvPr/>
        </p:nvSpPr>
        <p:spPr>
          <a:xfrm>
            <a:off x="1691600" y="2348850"/>
            <a:ext cx="6033957" cy="2216254"/>
          </a:xfrm>
          <a:prstGeom prst="rect">
            <a:avLst/>
          </a:prstGeom>
          <a:solidFill>
            <a:schemeClr val="bg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706483" y="3103034"/>
            <a:ext cx="60190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dirty="0">
                <a:latin typeface="휴먼모음T" panose="02030504000101010101" pitchFamily="18" charset="-127"/>
                <a:ea typeface="휴먼모음T" panose="02030504000101010101" pitchFamily="18" charset="-127"/>
                <a:cs typeface="맑은 고딕 Semilight"/>
              </a:rPr>
              <a:t>감사합니다</a:t>
            </a:r>
            <a:endParaRPr lang="en-US" altLang="ko-KR" sz="4000" dirty="0">
              <a:latin typeface="휴먼모음T" panose="02030504000101010101" pitchFamily="18" charset="-127"/>
              <a:ea typeface="휴먼모음T" panose="02030504000101010101" pitchFamily="18" charset="-127"/>
              <a:cs typeface="맑은 고딕 Semilight"/>
            </a:endParaRPr>
          </a:p>
        </p:txBody>
      </p:sp>
      <p:cxnSp>
        <p:nvCxnSpPr>
          <p:cNvPr id="89" name="직선 연결선 31"/>
          <p:cNvCxnSpPr/>
          <p:nvPr/>
        </p:nvCxnSpPr>
        <p:spPr>
          <a:xfrm>
            <a:off x="1691600" y="2348850"/>
            <a:ext cx="6048280" cy="1203"/>
          </a:xfrm>
          <a:prstGeom prst="line">
            <a:avLst/>
          </a:prstGeom>
          <a:ln w="38100">
            <a:solidFill>
              <a:srgbClr val="808080"/>
            </a:solidFill>
            <a:prstDash val="solid"/>
          </a:ln>
        </p:spPr>
      </p:cxnSp>
      <p:cxnSp>
        <p:nvCxnSpPr>
          <p:cNvPr id="7" name="직선 연결선 31">
            <a:extLst>
              <a:ext uri="{FF2B5EF4-FFF2-40B4-BE49-F238E27FC236}">
                <a16:creationId xmlns:a16="http://schemas.microsoft.com/office/drawing/2014/main" xmlns="" id="{BC6D11F7-3FDB-4754-A8AB-E5CBE8A54186}"/>
              </a:ext>
            </a:extLst>
          </p:cNvPr>
          <p:cNvCxnSpPr/>
          <p:nvPr/>
        </p:nvCxnSpPr>
        <p:spPr>
          <a:xfrm>
            <a:off x="1677277" y="4565104"/>
            <a:ext cx="6048280" cy="1203"/>
          </a:xfrm>
          <a:prstGeom prst="line">
            <a:avLst/>
          </a:prstGeom>
          <a:ln w="38100">
            <a:solidFill>
              <a:srgbClr val="808080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xmlns="" val="9212744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 txBox="1"/>
          <p:nvPr/>
        </p:nvSpPr>
        <p:spPr>
          <a:xfrm>
            <a:off x="3065495" y="1568274"/>
            <a:ext cx="5107005" cy="41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001</a:t>
            </a:r>
            <a:r>
              <a:rPr lang="ko-KR" altLang="en-US" sz="2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lang="ko-KR" altLang="en-US" sz="2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전자파</a:t>
            </a:r>
            <a:r>
              <a:rPr lang="ko-KR" altLang="en-US" sz="2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트</a:t>
            </a:r>
            <a:endParaRPr lang="ko-KR" altLang="en-US" sz="2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직사각형 58"/>
          <p:cNvSpPr txBox="1"/>
          <p:nvPr/>
        </p:nvSpPr>
        <p:spPr>
          <a:xfrm>
            <a:off x="3065496" y="2739422"/>
            <a:ext cx="4320540" cy="41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00</a:t>
            </a:r>
            <a:r>
              <a:rPr lang="ko-KR" altLang="en-US" sz="2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    </a:t>
            </a:r>
            <a:r>
              <a:rPr lang="ko-KR" altLang="en-US" sz="2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제어파트</a:t>
            </a:r>
            <a:endParaRPr lang="ko-KR" altLang="en-US" sz="2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0" name="직사각형 59"/>
          <p:cNvSpPr txBox="1"/>
          <p:nvPr/>
        </p:nvSpPr>
        <p:spPr>
          <a:xfrm>
            <a:off x="3065495" y="3921608"/>
            <a:ext cx="4830817" cy="415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00</a:t>
            </a:r>
            <a:r>
              <a:rPr lang="ko-KR" altLang="en-US" sz="2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    </a:t>
            </a:r>
            <a:r>
              <a:rPr lang="ko-KR" altLang="en-US" sz="2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기계파트</a:t>
            </a:r>
            <a:endParaRPr lang="ko-KR" altLang="en-US" sz="2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1" name="직사각형 60"/>
          <p:cNvSpPr txBox="1"/>
          <p:nvPr/>
        </p:nvSpPr>
        <p:spPr>
          <a:xfrm>
            <a:off x="3065495" y="5099618"/>
            <a:ext cx="42547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00</a:t>
            </a:r>
            <a:r>
              <a:rPr lang="ko-KR" altLang="en-US" sz="2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    </a:t>
            </a:r>
            <a:r>
              <a:rPr lang="ko-KR" altLang="en-US" sz="2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향후 계획</a:t>
            </a:r>
            <a:endParaRPr lang="ko-KR" altLang="en-US" sz="2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6CC7219-A1FD-4FC2-AC2C-B3324D1768F0}"/>
              </a:ext>
            </a:extLst>
          </p:cNvPr>
          <p:cNvSpPr txBox="1"/>
          <p:nvPr/>
        </p:nvSpPr>
        <p:spPr>
          <a:xfrm>
            <a:off x="2300949" y="2598998"/>
            <a:ext cx="109820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097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endParaRPr lang="ko-KR" altLang="en-US" sz="4000" b="1" dirty="0">
              <a:solidFill>
                <a:srgbClr val="1097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D09F82D-B378-4020-9A14-F80D58C327F1}"/>
              </a:ext>
            </a:extLst>
          </p:cNvPr>
          <p:cNvSpPr txBox="1"/>
          <p:nvPr/>
        </p:nvSpPr>
        <p:spPr>
          <a:xfrm>
            <a:off x="2300948" y="3776211"/>
            <a:ext cx="109820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097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endParaRPr lang="ko-KR" altLang="en-US" sz="4000" b="1" dirty="0">
              <a:solidFill>
                <a:srgbClr val="1097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438C6E-D0F2-4F77-ACCC-BF6E8D091D53}"/>
              </a:ext>
            </a:extLst>
          </p:cNvPr>
          <p:cNvSpPr txBox="1"/>
          <p:nvPr/>
        </p:nvSpPr>
        <p:spPr>
          <a:xfrm>
            <a:off x="2300948" y="4953424"/>
            <a:ext cx="109820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097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endParaRPr lang="ko-KR" altLang="en-US" sz="4000" b="1" dirty="0">
              <a:solidFill>
                <a:srgbClr val="1097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EC2A525-0ADF-4DFC-90D0-576AE116B234}"/>
              </a:ext>
            </a:extLst>
          </p:cNvPr>
          <p:cNvSpPr txBox="1"/>
          <p:nvPr/>
        </p:nvSpPr>
        <p:spPr>
          <a:xfrm>
            <a:off x="2300949" y="1421785"/>
            <a:ext cx="109820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1097D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endParaRPr lang="ko-KR" altLang="en-US" sz="4000" b="1" dirty="0">
              <a:solidFill>
                <a:srgbClr val="1097D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29"/>
          <p:cNvSpPr txBox="1"/>
          <p:nvPr/>
        </p:nvSpPr>
        <p:spPr>
          <a:xfrm>
            <a:off x="251460" y="4725188"/>
            <a:ext cx="3168396" cy="576072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2200">
                <a:solidFill>
                  <a:schemeClr val="bg1"/>
                </a:solidFill>
                <a:latin typeface="휴먼모음T"/>
                <a:ea typeface="휴먼모음T"/>
              </a:rPr>
              <a:t>설명 </a:t>
            </a:r>
            <a:r>
              <a:rPr lang="en-US" altLang="ko-KR" sz="2200">
                <a:solidFill>
                  <a:schemeClr val="bg1"/>
                </a:solidFill>
                <a:latin typeface="휴먼모음T"/>
                <a:ea typeface="휴먼모음T"/>
              </a:rPr>
              <a:t>1</a:t>
            </a:r>
            <a:endParaRPr lang="ko-KR" altLang="en-US" sz="2200">
              <a:solidFill>
                <a:schemeClr val="bg1"/>
              </a:solidFill>
              <a:latin typeface="휴먼모음T"/>
              <a:ea typeface="휴먼모음T"/>
            </a:endParaRPr>
          </a:p>
        </p:txBody>
      </p:sp>
      <p:sp>
        <p:nvSpPr>
          <p:cNvPr id="68" name="직사각형 29"/>
          <p:cNvSpPr txBox="1"/>
          <p:nvPr/>
        </p:nvSpPr>
        <p:spPr>
          <a:xfrm>
            <a:off x="5796153" y="4725188"/>
            <a:ext cx="3168396" cy="576072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2200">
                <a:solidFill>
                  <a:schemeClr val="bg1"/>
                </a:solidFill>
                <a:latin typeface="휴먼모음T"/>
                <a:ea typeface="휴먼모음T"/>
              </a:rPr>
              <a:t>설명 </a:t>
            </a:r>
            <a:r>
              <a:rPr lang="en-US" altLang="ko-KR" sz="2200">
                <a:solidFill>
                  <a:schemeClr val="bg1"/>
                </a:solidFill>
                <a:latin typeface="휴먼모음T"/>
                <a:ea typeface="휴먼모음T"/>
              </a:rPr>
              <a:t>3</a:t>
            </a:r>
            <a:endParaRPr lang="ko-KR" altLang="en-US" sz="2200">
              <a:solidFill>
                <a:schemeClr val="bg1"/>
              </a:solidFill>
              <a:latin typeface="휴먼모음T"/>
              <a:ea typeface="휴먼모음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6716" y="188550"/>
            <a:ext cx="744650" cy="90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rgbClr val="1097D0"/>
                </a:solidFill>
                <a:latin typeface="Arial"/>
                <a:cs typeface="Arial"/>
              </a:rPr>
              <a:t>#</a:t>
            </a:r>
            <a:r>
              <a:rPr lang="ko-KR" altLang="en-US" sz="3600" b="1">
                <a:solidFill>
                  <a:srgbClr val="1097D0"/>
                </a:solidFill>
                <a:latin typeface="Arial"/>
                <a:cs typeface="Arial"/>
              </a:rPr>
              <a:t> </a:t>
            </a:r>
            <a:endParaRPr lang="ko-KR" altLang="en-US" sz="3600" b="1">
              <a:latin typeface="휴먼모음T"/>
              <a:ea typeface="휴먼모음T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77787" y="357828"/>
            <a:ext cx="2818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>
                <a:latin typeface="휴먼모음T"/>
                <a:ea typeface="휴먼모음T"/>
                <a:cs typeface="Arial"/>
              </a:rPr>
              <a:t>전자 파트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D1B3460-6A1B-4515-97BE-B4B5993DB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66" y="2549416"/>
            <a:ext cx="7860586" cy="3151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9B8D981-BD28-479A-9DAF-64EF2A4D5AC8}"/>
              </a:ext>
            </a:extLst>
          </p:cNvPr>
          <p:cNvSpPr txBox="1"/>
          <p:nvPr/>
        </p:nvSpPr>
        <p:spPr>
          <a:xfrm>
            <a:off x="1177787" y="1421333"/>
            <a:ext cx="3168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err="1">
                <a:latin typeface="휴먼모음T"/>
                <a:ea typeface="휴먼모음T"/>
                <a:cs typeface="Arial"/>
              </a:rPr>
              <a:t>라인리시버</a:t>
            </a:r>
            <a:r>
              <a:rPr lang="ko-KR" altLang="en-US" sz="2000" dirty="0">
                <a:latin typeface="휴먼모음T"/>
                <a:ea typeface="휴먼모음T"/>
                <a:cs typeface="Arial"/>
              </a:rPr>
              <a:t> 회로도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7099C1-0F32-4C79-8872-740F5809DA9A}"/>
              </a:ext>
            </a:extLst>
          </p:cNvPr>
          <p:cNvSpPr txBox="1"/>
          <p:nvPr/>
        </p:nvSpPr>
        <p:spPr>
          <a:xfrm>
            <a:off x="6902258" y="1421333"/>
            <a:ext cx="136447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Left wheel</a:t>
            </a:r>
          </a:p>
          <a:p>
            <a:r>
              <a:rPr lang="en-US" altLang="ko-KR" dirty="0"/>
              <a:t>right wheel</a:t>
            </a:r>
          </a:p>
          <a:p>
            <a:r>
              <a:rPr lang="en-US" altLang="ko-KR" dirty="0"/>
              <a:t>mast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29"/>
          <p:cNvSpPr txBox="1"/>
          <p:nvPr/>
        </p:nvSpPr>
        <p:spPr>
          <a:xfrm>
            <a:off x="251460" y="4725188"/>
            <a:ext cx="3168396" cy="576072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2200">
                <a:solidFill>
                  <a:schemeClr val="bg1"/>
                </a:solidFill>
                <a:latin typeface="휴먼모음T"/>
                <a:ea typeface="휴먼모음T"/>
              </a:rPr>
              <a:t>설명 </a:t>
            </a:r>
            <a:r>
              <a:rPr lang="en-US" altLang="ko-KR" sz="2200">
                <a:solidFill>
                  <a:schemeClr val="bg1"/>
                </a:solidFill>
                <a:latin typeface="휴먼모음T"/>
                <a:ea typeface="휴먼모음T"/>
              </a:rPr>
              <a:t>1</a:t>
            </a:r>
            <a:endParaRPr lang="ko-KR" altLang="en-US" sz="2200">
              <a:solidFill>
                <a:schemeClr val="bg1"/>
              </a:solidFill>
              <a:latin typeface="휴먼모음T"/>
              <a:ea typeface="휴먼모음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6716" y="188550"/>
            <a:ext cx="744650" cy="90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rgbClr val="1097D0"/>
                </a:solidFill>
                <a:latin typeface="Arial"/>
                <a:cs typeface="Arial"/>
              </a:rPr>
              <a:t>#</a:t>
            </a:r>
            <a:r>
              <a:rPr lang="ko-KR" altLang="en-US" sz="3600" b="1">
                <a:solidFill>
                  <a:srgbClr val="1097D0"/>
                </a:solidFill>
                <a:latin typeface="Arial"/>
                <a:cs typeface="Arial"/>
              </a:rPr>
              <a:t> </a:t>
            </a:r>
            <a:endParaRPr lang="ko-KR" altLang="en-US" sz="3600" b="1">
              <a:latin typeface="휴먼모음T"/>
              <a:ea typeface="휴먼모음T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77787" y="357828"/>
            <a:ext cx="2818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>
                <a:latin typeface="휴먼모음T"/>
                <a:ea typeface="휴먼모음T"/>
                <a:cs typeface="Arial"/>
              </a:rPr>
              <a:t>전자 파트</a:t>
            </a:r>
            <a:endParaRPr lang="ko-KR" alt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2AA60FF-8FE5-4EC9-ABC0-792389044CC3}"/>
              </a:ext>
            </a:extLst>
          </p:cNvPr>
          <p:cNvSpPr txBox="1"/>
          <p:nvPr/>
        </p:nvSpPr>
        <p:spPr>
          <a:xfrm>
            <a:off x="890705" y="1139451"/>
            <a:ext cx="2818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latin typeface="휴먼모음T"/>
                <a:ea typeface="휴먼모음T"/>
                <a:cs typeface="Arial"/>
              </a:rPr>
              <a:t>예상 배선</a:t>
            </a:r>
            <a:r>
              <a:rPr lang="en-US" altLang="ko-KR" sz="2000" dirty="0">
                <a:latin typeface="휴먼모음T"/>
                <a:ea typeface="휴먼모음T"/>
                <a:cs typeface="Arial"/>
              </a:rPr>
              <a:t>, </a:t>
            </a:r>
            <a:r>
              <a:rPr lang="ko-KR" altLang="en-US" sz="2000" dirty="0">
                <a:latin typeface="휴먼모음T"/>
                <a:ea typeface="휴먼모음T"/>
                <a:cs typeface="Arial"/>
              </a:rPr>
              <a:t>배치</a:t>
            </a:r>
            <a:endParaRPr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5B90ABA6-C136-457F-B9D0-6A53F001C53D}"/>
              </a:ext>
            </a:extLst>
          </p:cNvPr>
          <p:cNvSpPr/>
          <p:nvPr/>
        </p:nvSpPr>
        <p:spPr>
          <a:xfrm>
            <a:off x="1241366" y="1844824"/>
            <a:ext cx="2898586" cy="4320480"/>
          </a:xfrm>
          <a:prstGeom prst="rect">
            <a:avLst/>
          </a:prstGeom>
          <a:solidFill>
            <a:srgbClr val="A8F65A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856AA94-2369-452A-9E73-624DDE8D8684}"/>
              </a:ext>
            </a:extLst>
          </p:cNvPr>
          <p:cNvSpPr/>
          <p:nvPr/>
        </p:nvSpPr>
        <p:spPr>
          <a:xfrm>
            <a:off x="3267657" y="3068930"/>
            <a:ext cx="882362" cy="12961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Gear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Box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D3B0D6D-7D35-41C7-A09F-39246768DD6A}"/>
              </a:ext>
            </a:extLst>
          </p:cNvPr>
          <p:cNvSpPr/>
          <p:nvPr/>
        </p:nvSpPr>
        <p:spPr>
          <a:xfrm>
            <a:off x="1241366" y="4005064"/>
            <a:ext cx="882362" cy="12961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Gear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Box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56CDDD2-5F7F-4BB0-B165-60E07BCC9B41}"/>
              </a:ext>
            </a:extLst>
          </p:cNvPr>
          <p:cNvSpPr/>
          <p:nvPr/>
        </p:nvSpPr>
        <p:spPr>
          <a:xfrm>
            <a:off x="1403648" y="3212976"/>
            <a:ext cx="720080" cy="486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Motor Driver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EB91DEE-1BF9-4879-B407-45EFF490DB34}"/>
              </a:ext>
            </a:extLst>
          </p:cNvPr>
          <p:cNvSpPr/>
          <p:nvPr/>
        </p:nvSpPr>
        <p:spPr>
          <a:xfrm>
            <a:off x="3275840" y="4653162"/>
            <a:ext cx="720080" cy="486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Motor Driver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F5E23CD-4729-46C0-8A17-43A62FFCDDC5}"/>
              </a:ext>
            </a:extLst>
          </p:cNvPr>
          <p:cNvSpPr/>
          <p:nvPr/>
        </p:nvSpPr>
        <p:spPr>
          <a:xfrm>
            <a:off x="2372674" y="4365126"/>
            <a:ext cx="635970" cy="4320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lm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7805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273DD0B-4252-41A8-B15F-22F36AE638D2}"/>
              </a:ext>
            </a:extLst>
          </p:cNvPr>
          <p:cNvSpPr/>
          <p:nvPr/>
        </p:nvSpPr>
        <p:spPr>
          <a:xfrm>
            <a:off x="3267657" y="2314898"/>
            <a:ext cx="635970" cy="46599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라인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리시버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0954628-5103-4E51-99BF-DA828E389630}"/>
              </a:ext>
            </a:extLst>
          </p:cNvPr>
          <p:cNvSpPr/>
          <p:nvPr/>
        </p:nvSpPr>
        <p:spPr>
          <a:xfrm>
            <a:off x="1487758" y="5485551"/>
            <a:ext cx="635970" cy="46599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라인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리시버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B9614B9C-6245-4E25-B23E-0DEE4EF3F93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915816" y="2547896"/>
            <a:ext cx="3518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BA1328FD-8E65-4808-BFE3-202285330918}"/>
              </a:ext>
            </a:extLst>
          </p:cNvPr>
          <p:cNvCxnSpPr>
            <a:cxnSpLocks/>
          </p:cNvCxnSpPr>
          <p:nvPr/>
        </p:nvCxnSpPr>
        <p:spPr>
          <a:xfrm>
            <a:off x="2915816" y="2547896"/>
            <a:ext cx="1" cy="18172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1B4C735C-BEE9-4273-8F0B-F8C90CB75451}"/>
              </a:ext>
            </a:extLst>
          </p:cNvPr>
          <p:cNvCxnSpPr>
            <a:cxnSpLocks/>
          </p:cNvCxnSpPr>
          <p:nvPr/>
        </p:nvCxnSpPr>
        <p:spPr>
          <a:xfrm flipH="1">
            <a:off x="2555776" y="2484364"/>
            <a:ext cx="7018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46E9B8C6-43EA-45C8-9EA4-6EA05B7B5C27}"/>
              </a:ext>
            </a:extLst>
          </p:cNvPr>
          <p:cNvCxnSpPr>
            <a:cxnSpLocks/>
          </p:cNvCxnSpPr>
          <p:nvPr/>
        </p:nvCxnSpPr>
        <p:spPr>
          <a:xfrm>
            <a:off x="2555776" y="2484364"/>
            <a:ext cx="0" cy="18807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xmlns="" id="{721A95A1-8E98-49F1-A78B-9E38ED80DF9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23728" y="3456389"/>
            <a:ext cx="720348" cy="908737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xmlns="" id="{E4966119-FB86-4784-BBB0-D819C8C0D1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8493" y="3672289"/>
            <a:ext cx="1027174" cy="358499"/>
          </a:xfrm>
          <a:prstGeom prst="bentConnector3">
            <a:avLst>
              <a:gd name="adj1" fmla="val 7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xmlns="" id="{049F672F-868E-40E1-849D-4696519680D0}"/>
              </a:ext>
            </a:extLst>
          </p:cNvPr>
          <p:cNvCxnSpPr>
            <a:stCxn id="21" idx="3"/>
          </p:cNvCxnSpPr>
          <p:nvPr/>
        </p:nvCxnSpPr>
        <p:spPr>
          <a:xfrm flipV="1">
            <a:off x="2123728" y="4797200"/>
            <a:ext cx="720348" cy="921349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xmlns="" id="{452CCA9C-06DF-4573-9699-17CEAD60AB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91017" y="5029913"/>
            <a:ext cx="833026" cy="367600"/>
          </a:xfrm>
          <a:prstGeom prst="bentConnector3">
            <a:avLst>
              <a:gd name="adj1" fmla="val 9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xmlns="" id="{7E30693E-01E0-4253-94C9-69005A29D0EA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2923094" y="4797201"/>
            <a:ext cx="352746" cy="99375"/>
          </a:xfrm>
          <a:prstGeom prst="bentConnector3">
            <a:avLst>
              <a:gd name="adj1" fmla="val 9838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xmlns="" id="{8041A7DB-94D6-4AFC-B514-C1AA1B61B475}"/>
              </a:ext>
            </a:extLst>
          </p:cNvPr>
          <p:cNvCxnSpPr>
            <a:cxnSpLocks/>
          </p:cNvCxnSpPr>
          <p:nvPr/>
        </p:nvCxnSpPr>
        <p:spPr>
          <a:xfrm rot="10800000">
            <a:off x="2563718" y="4797150"/>
            <a:ext cx="712122" cy="216075"/>
          </a:xfrm>
          <a:prstGeom prst="bentConnector3">
            <a:avLst>
              <a:gd name="adj1" fmla="val 10050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11F0B81E-5177-4CBA-B0B8-E3CC6D3D9BB7}"/>
              </a:ext>
            </a:extLst>
          </p:cNvPr>
          <p:cNvSpPr txBox="1"/>
          <p:nvPr/>
        </p:nvSpPr>
        <p:spPr>
          <a:xfrm>
            <a:off x="2287862" y="1553135"/>
            <a:ext cx="80387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/>
              <a:t>1floor</a:t>
            </a:r>
            <a:endParaRPr lang="ko-KR" altLang="en-US" b="1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39F077EE-1D51-4BD5-A001-067676E65780}"/>
              </a:ext>
            </a:extLst>
          </p:cNvPr>
          <p:cNvSpPr/>
          <p:nvPr/>
        </p:nvSpPr>
        <p:spPr>
          <a:xfrm>
            <a:off x="4972176" y="1844824"/>
            <a:ext cx="2898586" cy="4320480"/>
          </a:xfrm>
          <a:prstGeom prst="rect">
            <a:avLst/>
          </a:prstGeom>
          <a:solidFill>
            <a:srgbClr val="A8F65A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31E69422-9178-4545-A653-9E8084C39CF2}"/>
              </a:ext>
            </a:extLst>
          </p:cNvPr>
          <p:cNvSpPr/>
          <p:nvPr/>
        </p:nvSpPr>
        <p:spPr>
          <a:xfrm rot="5400000">
            <a:off x="5094321" y="2240952"/>
            <a:ext cx="720080" cy="486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Motor Driver</a:t>
            </a:r>
            <a:endParaRPr lang="ko-KR" altLang="en-US" sz="1400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081FF4AE-650D-4E93-AE72-FA1845678913}"/>
              </a:ext>
            </a:extLst>
          </p:cNvPr>
          <p:cNvSpPr/>
          <p:nvPr/>
        </p:nvSpPr>
        <p:spPr>
          <a:xfrm>
            <a:off x="6141662" y="4365126"/>
            <a:ext cx="635970" cy="4320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lm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7815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473F3AC9-7309-40BE-A0BE-6C13C42E0401}"/>
              </a:ext>
            </a:extLst>
          </p:cNvPr>
          <p:cNvSpPr/>
          <p:nvPr/>
        </p:nvSpPr>
        <p:spPr>
          <a:xfrm>
            <a:off x="5648714" y="3378180"/>
            <a:ext cx="635970" cy="46599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라인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리시버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C6CF07A9-60E9-4790-B855-7F9043C667A2}"/>
              </a:ext>
            </a:extLst>
          </p:cNvPr>
          <p:cNvSpPr txBox="1"/>
          <p:nvPr/>
        </p:nvSpPr>
        <p:spPr>
          <a:xfrm>
            <a:off x="6064797" y="1539530"/>
            <a:ext cx="7958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/>
              <a:t>2floor</a:t>
            </a:r>
            <a:endParaRPr lang="ko-KR" altLang="en-US" b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F2B43FF3-3579-4CC2-981C-0B2D90A5215E}"/>
              </a:ext>
            </a:extLst>
          </p:cNvPr>
          <p:cNvSpPr/>
          <p:nvPr/>
        </p:nvSpPr>
        <p:spPr>
          <a:xfrm>
            <a:off x="5814522" y="2420887"/>
            <a:ext cx="1246875" cy="7708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Gear </a:t>
            </a:r>
          </a:p>
          <a:p>
            <a:pPr algn="ctr"/>
            <a:r>
              <a:rPr lang="en-US" altLang="ko-KR" sz="2000" dirty="0"/>
              <a:t>Box</a:t>
            </a:r>
            <a:endParaRPr lang="ko-KR" altLang="en-US" sz="20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A01A5A76-8C4B-45CF-9387-3810D9B2F2F5}"/>
              </a:ext>
            </a:extLst>
          </p:cNvPr>
          <p:cNvSpPr/>
          <p:nvPr/>
        </p:nvSpPr>
        <p:spPr>
          <a:xfrm>
            <a:off x="6484202" y="3363438"/>
            <a:ext cx="635970" cy="870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>
                <a:solidFill>
                  <a:schemeClr val="bg1"/>
                </a:solidFill>
              </a:rPr>
              <a:t>myRIO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7BF95E13-7273-43B3-BF3C-96F3FF368E6D}"/>
              </a:ext>
            </a:extLst>
          </p:cNvPr>
          <p:cNvSpPr/>
          <p:nvPr/>
        </p:nvSpPr>
        <p:spPr>
          <a:xfrm>
            <a:off x="5798890" y="5059317"/>
            <a:ext cx="1246875" cy="7708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Battery</a:t>
            </a:r>
            <a:endParaRPr lang="ko-KR" altLang="en-US" sz="2000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xmlns="" id="{BD3BFE6F-7AD5-4E33-8735-3FC001658BE1}"/>
              </a:ext>
            </a:extLst>
          </p:cNvPr>
          <p:cNvSpPr/>
          <p:nvPr/>
        </p:nvSpPr>
        <p:spPr>
          <a:xfrm>
            <a:off x="5159461" y="4356629"/>
            <a:ext cx="635970" cy="4320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lm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7805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xmlns="" id="{00D76D55-0715-432A-9EAE-13FCEE5D74DE}"/>
              </a:ext>
            </a:extLst>
          </p:cNvPr>
          <p:cNvCxnSpPr>
            <a:cxnSpLocks/>
            <a:stCxn id="104" idx="3"/>
            <a:endCxn id="87" idx="3"/>
          </p:cNvCxnSpPr>
          <p:nvPr/>
        </p:nvCxnSpPr>
        <p:spPr>
          <a:xfrm flipH="1" flipV="1">
            <a:off x="6777632" y="4581163"/>
            <a:ext cx="268133" cy="863579"/>
          </a:xfrm>
          <a:prstGeom prst="bentConnector3">
            <a:avLst>
              <a:gd name="adj1" fmla="val -8525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xmlns="" id="{615B5F54-5038-4944-822A-4F6546893D29}"/>
              </a:ext>
            </a:extLst>
          </p:cNvPr>
          <p:cNvCxnSpPr/>
          <p:nvPr/>
        </p:nvCxnSpPr>
        <p:spPr>
          <a:xfrm flipH="1" flipV="1">
            <a:off x="6774173" y="4504681"/>
            <a:ext cx="268133" cy="1044931"/>
          </a:xfrm>
          <a:prstGeom prst="bentConnector3">
            <a:avLst>
              <a:gd name="adj1" fmla="val -11935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xmlns="" id="{FEE49FC8-6586-4E5E-B451-0D5A6E6FB4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62120" y="3956146"/>
            <a:ext cx="200553" cy="1830860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xmlns="" id="{5A1BF456-F31C-40FA-9B86-A324E9FA75C2}"/>
              </a:ext>
            </a:extLst>
          </p:cNvPr>
          <p:cNvCxnSpPr>
            <a:cxnSpLocks/>
          </p:cNvCxnSpPr>
          <p:nvPr/>
        </p:nvCxnSpPr>
        <p:spPr>
          <a:xfrm>
            <a:off x="5483544" y="4794610"/>
            <a:ext cx="1886881" cy="112967"/>
          </a:xfrm>
          <a:prstGeom prst="bentConnector3">
            <a:avLst>
              <a:gd name="adj1" fmla="val 57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xmlns="" id="{7584AC97-CD89-4930-8B0C-A5D5D6A54EA6}"/>
              </a:ext>
            </a:extLst>
          </p:cNvPr>
          <p:cNvCxnSpPr>
            <a:cxnSpLocks/>
            <a:stCxn id="88" idx="1"/>
          </p:cNvCxnSpPr>
          <p:nvPr/>
        </p:nvCxnSpPr>
        <p:spPr>
          <a:xfrm rot="10800000" flipV="1">
            <a:off x="5477446" y="3611177"/>
            <a:ext cx="171268" cy="745451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xmlns="" id="{19CBCB2D-752E-438B-B9AE-84A48847161B}"/>
              </a:ext>
            </a:extLst>
          </p:cNvPr>
          <p:cNvCxnSpPr/>
          <p:nvPr/>
        </p:nvCxnSpPr>
        <p:spPr>
          <a:xfrm rot="10800000" flipV="1">
            <a:off x="5252448" y="3537056"/>
            <a:ext cx="403844" cy="819996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xmlns="" id="{E214B074-3242-4C8B-ADD2-1FF1CF5B77F0}"/>
              </a:ext>
            </a:extLst>
          </p:cNvPr>
          <p:cNvCxnSpPr/>
          <p:nvPr/>
        </p:nvCxnSpPr>
        <p:spPr>
          <a:xfrm flipV="1">
            <a:off x="5563079" y="2844405"/>
            <a:ext cx="0" cy="15122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xmlns="" id="{32F7BF19-F346-425D-BF42-AB73F270DAC1}"/>
              </a:ext>
            </a:extLst>
          </p:cNvPr>
          <p:cNvCxnSpPr/>
          <p:nvPr/>
        </p:nvCxnSpPr>
        <p:spPr>
          <a:xfrm flipV="1">
            <a:off x="5319239" y="2850501"/>
            <a:ext cx="0" cy="15122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타원 146">
            <a:extLst>
              <a:ext uri="{FF2B5EF4-FFF2-40B4-BE49-F238E27FC236}">
                <a16:creationId xmlns:a16="http://schemas.microsoft.com/office/drawing/2014/main" xmlns="" id="{07D40A38-1CAF-4DF8-9543-03515B6F5484}"/>
              </a:ext>
            </a:extLst>
          </p:cNvPr>
          <p:cNvSpPr/>
          <p:nvPr/>
        </p:nvSpPr>
        <p:spPr>
          <a:xfrm>
            <a:off x="5865445" y="4378323"/>
            <a:ext cx="234542" cy="40617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xmlns="" id="{5BD63AAA-00DF-49A3-9445-B774513C4206}"/>
              </a:ext>
            </a:extLst>
          </p:cNvPr>
          <p:cNvCxnSpPr>
            <a:cxnSpLocks/>
          </p:cNvCxnSpPr>
          <p:nvPr/>
        </p:nvCxnSpPr>
        <p:spPr>
          <a:xfrm flipV="1">
            <a:off x="5996920" y="4561696"/>
            <a:ext cx="0" cy="348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xmlns="" id="{6BFA6DB1-A5C2-46A7-B4CA-0D3FEB1E5035}"/>
              </a:ext>
            </a:extLst>
          </p:cNvPr>
          <p:cNvCxnSpPr>
            <a:cxnSpLocks/>
          </p:cNvCxnSpPr>
          <p:nvPr/>
        </p:nvCxnSpPr>
        <p:spPr>
          <a:xfrm flipV="1">
            <a:off x="5962248" y="4589997"/>
            <a:ext cx="0" cy="3832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xmlns="" id="{77AF6C55-53B2-4EA1-B9A2-D6B8510ACAFC}"/>
              </a:ext>
            </a:extLst>
          </p:cNvPr>
          <p:cNvCxnSpPr/>
          <p:nvPr/>
        </p:nvCxnSpPr>
        <p:spPr>
          <a:xfrm flipV="1">
            <a:off x="6660232" y="4234067"/>
            <a:ext cx="0" cy="1310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xmlns="" id="{133CE336-FFD8-4EA7-A1DB-4E3B4C7F0039}"/>
              </a:ext>
            </a:extLst>
          </p:cNvPr>
          <p:cNvCxnSpPr/>
          <p:nvPr/>
        </p:nvCxnSpPr>
        <p:spPr>
          <a:xfrm flipV="1">
            <a:off x="6606892" y="4236328"/>
            <a:ext cx="0" cy="1310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xmlns="" id="{7B7737F7-CA72-4B3A-B088-0074269257F4}"/>
              </a:ext>
            </a:extLst>
          </p:cNvPr>
          <p:cNvSpPr/>
          <p:nvPr/>
        </p:nvSpPr>
        <p:spPr>
          <a:xfrm>
            <a:off x="4150019" y="3844176"/>
            <a:ext cx="349972" cy="808986"/>
          </a:xfrm>
          <a:prstGeom prst="roundRect">
            <a:avLst>
              <a:gd name="adj" fmla="val 37845"/>
            </a:avLst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xmlns="" id="{6AAC5DFF-9F59-452B-8A91-34B5EB0B6AB6}"/>
              </a:ext>
            </a:extLst>
          </p:cNvPr>
          <p:cNvSpPr/>
          <p:nvPr/>
        </p:nvSpPr>
        <p:spPr>
          <a:xfrm>
            <a:off x="881327" y="3848885"/>
            <a:ext cx="349972" cy="808986"/>
          </a:xfrm>
          <a:prstGeom prst="roundRect">
            <a:avLst>
              <a:gd name="adj" fmla="val 37845"/>
            </a:avLst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5572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8E3EE41-23FC-49CD-9687-43C4126957A8}"/>
              </a:ext>
            </a:extLst>
          </p:cNvPr>
          <p:cNvSpPr txBox="1"/>
          <p:nvPr/>
        </p:nvSpPr>
        <p:spPr>
          <a:xfrm>
            <a:off x="496716" y="188550"/>
            <a:ext cx="744650" cy="90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rgbClr val="1097D0"/>
                </a:solidFill>
                <a:latin typeface="Arial"/>
                <a:cs typeface="Arial"/>
              </a:rPr>
              <a:t>#</a:t>
            </a:r>
            <a:r>
              <a:rPr lang="ko-KR" altLang="en-US" sz="3600" b="1">
                <a:solidFill>
                  <a:srgbClr val="1097D0"/>
                </a:solidFill>
                <a:latin typeface="Arial"/>
                <a:cs typeface="Arial"/>
              </a:rPr>
              <a:t> </a:t>
            </a:r>
            <a:endParaRPr lang="ko-KR" altLang="en-US" sz="3600" b="1">
              <a:latin typeface="휴먼모음T"/>
              <a:ea typeface="휴먼모음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00CF1B-D5D7-4F14-A520-3BE52600CA4F}"/>
              </a:ext>
            </a:extLst>
          </p:cNvPr>
          <p:cNvSpPr txBox="1"/>
          <p:nvPr/>
        </p:nvSpPr>
        <p:spPr>
          <a:xfrm>
            <a:off x="1177787" y="357828"/>
            <a:ext cx="2818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>
                <a:latin typeface="휴먼모음T"/>
                <a:ea typeface="휴먼모음T"/>
                <a:cs typeface="Arial"/>
              </a:rPr>
              <a:t>제어 파트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B96F480-5AD7-4C26-B792-57F2AB69A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3752850" cy="2162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2497B2F-FF0B-4E97-8321-5A17E2712D72}"/>
              </a:ext>
            </a:extLst>
          </p:cNvPr>
          <p:cNvSpPr txBox="1"/>
          <p:nvPr/>
        </p:nvSpPr>
        <p:spPr>
          <a:xfrm>
            <a:off x="2411760" y="3501008"/>
            <a:ext cx="4176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2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개의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조이스틱을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이용하여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조작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2497B2F-FF0B-4E97-8321-5A17E2712D72}"/>
              </a:ext>
            </a:extLst>
          </p:cNvPr>
          <p:cNvSpPr txBox="1"/>
          <p:nvPr/>
        </p:nvSpPr>
        <p:spPr>
          <a:xfrm>
            <a:off x="323528" y="4653136"/>
            <a:ext cx="41764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왼쪽 조이스틱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  <a:cs typeface="Arial"/>
            </a:endParaRPr>
          </a:p>
          <a:p>
            <a:pPr lvl="0" algn="ctr"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도르래 전진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/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후진</a:t>
            </a:r>
            <a:endParaRPr lang="en-US" altLang="ko-KR" sz="2000" dirty="0">
              <a:latin typeface="휴먼모음T" pitchFamily="18" charset="-127"/>
              <a:ea typeface="휴먼모음T" pitchFamily="18" charset="-127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2497B2F-FF0B-4E97-8321-5A17E2712D72}"/>
              </a:ext>
            </a:extLst>
          </p:cNvPr>
          <p:cNvSpPr txBox="1"/>
          <p:nvPr/>
        </p:nvSpPr>
        <p:spPr>
          <a:xfrm>
            <a:off x="4716016" y="4653136"/>
            <a:ext cx="41764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오른쪽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조이스틱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  <a:cs typeface="Arial"/>
            </a:endParaRPr>
          </a:p>
          <a:p>
            <a:pPr lvl="0" algn="ctr"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로봇의 전진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/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후진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/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좌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,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우회전</a:t>
            </a:r>
            <a:endParaRPr lang="en-US" altLang="ko-KR" sz="2000" dirty="0">
              <a:latin typeface="휴먼모음T" pitchFamily="18" charset="-127"/>
              <a:ea typeface="휴먼모음T" pitchFamily="18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0530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8E3EE41-23FC-49CD-9687-43C4126957A8}"/>
              </a:ext>
            </a:extLst>
          </p:cNvPr>
          <p:cNvSpPr txBox="1"/>
          <p:nvPr/>
        </p:nvSpPr>
        <p:spPr>
          <a:xfrm>
            <a:off x="496716" y="188550"/>
            <a:ext cx="744650" cy="90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rgbClr val="1097D0"/>
                </a:solidFill>
                <a:latin typeface="Arial"/>
                <a:cs typeface="Arial"/>
              </a:rPr>
              <a:t>#</a:t>
            </a:r>
            <a:r>
              <a:rPr lang="ko-KR" altLang="en-US" sz="3600" b="1">
                <a:solidFill>
                  <a:srgbClr val="1097D0"/>
                </a:solidFill>
                <a:latin typeface="Arial"/>
                <a:cs typeface="Arial"/>
              </a:rPr>
              <a:t> </a:t>
            </a:r>
            <a:endParaRPr lang="ko-KR" altLang="en-US" sz="3600" b="1">
              <a:latin typeface="휴먼모음T"/>
              <a:ea typeface="휴먼모음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00CF1B-D5D7-4F14-A520-3BE52600CA4F}"/>
              </a:ext>
            </a:extLst>
          </p:cNvPr>
          <p:cNvSpPr txBox="1"/>
          <p:nvPr/>
        </p:nvSpPr>
        <p:spPr>
          <a:xfrm>
            <a:off x="1177787" y="357828"/>
            <a:ext cx="2818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>
                <a:latin typeface="휴먼모음T"/>
                <a:ea typeface="휴먼모음T"/>
                <a:cs typeface="Arial"/>
              </a:rPr>
              <a:t>제어 파트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2497B2F-FF0B-4E97-8321-5A17E2712D72}"/>
              </a:ext>
            </a:extLst>
          </p:cNvPr>
          <p:cNvSpPr txBox="1"/>
          <p:nvPr/>
        </p:nvSpPr>
        <p:spPr>
          <a:xfrm>
            <a:off x="467544" y="1484784"/>
            <a:ext cx="81369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 smtClean="0">
                <a:latin typeface="Algerian"/>
                <a:ea typeface="휴먼모음T" pitchFamily="18" charset="-127"/>
                <a:cs typeface="Arial"/>
              </a:rPr>
              <a:t>•</a:t>
            </a:r>
            <a:r>
              <a:rPr lang="ko-KR" altLang="en-US" sz="2000" dirty="0" smtClean="0">
                <a:latin typeface="Algerian"/>
                <a:ea typeface="휴먼모음T" pitchFamily="18" charset="-127"/>
                <a:cs typeface="Arial"/>
              </a:rPr>
              <a:t>특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정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영역의 아날로그 값을 디지털 값으로 변환하여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제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어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  <a:cs typeface="Arial"/>
            </a:endParaRPr>
          </a:p>
          <a:p>
            <a:pPr lvl="0">
              <a:defRPr/>
            </a:pPr>
            <a:endParaRPr lang="en-US" altLang="ko-KR" sz="2000" dirty="0" smtClean="0">
              <a:latin typeface="휴먼모음T" pitchFamily="18" charset="-127"/>
              <a:ea typeface="휴먼모음T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   0~4096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의 아날로그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값</a:t>
            </a:r>
            <a:endParaRPr lang="ko-KR" altLang="en-US" sz="2000" dirty="0" smtClean="0">
              <a:latin typeface="휴먼모음T" pitchFamily="18" charset="-127"/>
              <a:ea typeface="휴먼모음T" pitchFamily="18" charset="-127"/>
              <a:cs typeface="Arial"/>
            </a:endParaRPr>
          </a:p>
          <a:p>
            <a:pPr lvl="0">
              <a:defRPr/>
            </a:pP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   0~1000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 → 후진 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/ 3000~4096 →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전진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8FAEA83-68F1-4B76-9F8E-40F473AD47D1}"/>
              </a:ext>
            </a:extLst>
          </p:cNvPr>
          <p:cNvSpPr txBox="1"/>
          <p:nvPr/>
        </p:nvSpPr>
        <p:spPr>
          <a:xfrm>
            <a:off x="467544" y="3284984"/>
            <a:ext cx="72728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 smtClean="0">
                <a:latin typeface="Algerian"/>
                <a:ea typeface="휴먼모음T" pitchFamily="18" charset="-127"/>
                <a:cs typeface="Arial"/>
              </a:rPr>
              <a:t>•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  <a:cs typeface="Arial"/>
              </a:rPr>
              <a:t>바퀴의 회전수로 </a:t>
            </a:r>
            <a:r>
              <a:rPr lang="ko-KR" altLang="en-US" sz="2000" dirty="0">
                <a:latin typeface="휴먼모음T" pitchFamily="18" charset="-127"/>
                <a:ea typeface="휴먼모음T" pitchFamily="18" charset="-127"/>
                <a:cs typeface="Arial"/>
              </a:rPr>
              <a:t>방향을 제어</a:t>
            </a:r>
            <a:endParaRPr lang="en-US" altLang="ko-KR" sz="2000" dirty="0">
              <a:latin typeface="휴먼모음T" pitchFamily="18" charset="-127"/>
              <a:ea typeface="휴먼모음T" pitchFamily="18" charset="-127"/>
              <a:cs typeface="Arial"/>
            </a:endParaRPr>
          </a:p>
          <a:p>
            <a:pPr lvl="0">
              <a:defRPr/>
            </a:pPr>
            <a:endParaRPr lang="en-US" altLang="ko-KR" sz="2000" dirty="0">
              <a:latin typeface="휴먼모음T" pitchFamily="18" charset="-127"/>
              <a:ea typeface="휴먼모음T" pitchFamily="18" charset="-127"/>
              <a:cs typeface="Arial"/>
            </a:endParaRPr>
          </a:p>
          <a:p>
            <a:pPr lvl="0"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   회전 </a:t>
            </a:r>
            <a:r>
              <a:rPr lang="ko-KR" altLang="en-US" sz="2000" dirty="0">
                <a:latin typeface="휴먼모음T" pitchFamily="18" charset="-127"/>
                <a:ea typeface="휴먼모음T" pitchFamily="18" charset="-127"/>
              </a:rPr>
              <a:t>방향과 반대 방향의 바퀴에 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Ref</a:t>
            </a:r>
            <a:r>
              <a:rPr lang="ko-KR" altLang="en-US" sz="2000" dirty="0">
                <a:latin typeface="휴먼모음T" pitchFamily="18" charset="-127"/>
                <a:ea typeface="휴먼모음T" pitchFamily="18" charset="-127"/>
              </a:rPr>
              <a:t>값을 주어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회전</a:t>
            </a:r>
            <a:endParaRPr lang="en-US" altLang="ko-KR" sz="2000" dirty="0">
              <a:latin typeface="휴먼모음T" pitchFamily="18" charset="-127"/>
              <a:ea typeface="휴먼모음T" pitchFamily="18" charset="-127"/>
            </a:endParaRPr>
          </a:p>
          <a:p>
            <a:pPr lvl="0">
              <a:defRPr/>
            </a:pP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  (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한쪽 </a:t>
            </a:r>
            <a:r>
              <a:rPr lang="ko-KR" altLang="en-US" sz="2000" dirty="0">
                <a:latin typeface="휴먼모음T" pitchFamily="18" charset="-127"/>
                <a:ea typeface="휴먼모음T" pitchFamily="18" charset="-127"/>
              </a:rPr>
              <a:t>바퀴만을 이용하여 회전하기 때문에 제자리 회전은 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불가능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)</a:t>
            </a:r>
            <a:endParaRPr lang="en-US" altLang="ko-KR" sz="2000" dirty="0"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053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8E3EE41-23FC-49CD-9687-43C4126957A8}"/>
              </a:ext>
            </a:extLst>
          </p:cNvPr>
          <p:cNvSpPr txBox="1"/>
          <p:nvPr/>
        </p:nvSpPr>
        <p:spPr>
          <a:xfrm>
            <a:off x="496716" y="188550"/>
            <a:ext cx="744650" cy="90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rgbClr val="1097D0"/>
                </a:solidFill>
                <a:latin typeface="Arial"/>
                <a:cs typeface="Arial"/>
              </a:rPr>
              <a:t>#</a:t>
            </a:r>
            <a:r>
              <a:rPr lang="ko-KR" altLang="en-US" sz="3600" b="1">
                <a:solidFill>
                  <a:srgbClr val="1097D0"/>
                </a:solidFill>
                <a:latin typeface="Arial"/>
                <a:cs typeface="Arial"/>
              </a:rPr>
              <a:t> </a:t>
            </a:r>
            <a:endParaRPr lang="ko-KR" altLang="en-US" sz="3600" b="1">
              <a:latin typeface="휴먼모음T"/>
              <a:ea typeface="휴먼모음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00CF1B-D5D7-4F14-A520-3BE52600CA4F}"/>
              </a:ext>
            </a:extLst>
          </p:cNvPr>
          <p:cNvSpPr txBox="1"/>
          <p:nvPr/>
        </p:nvSpPr>
        <p:spPr>
          <a:xfrm>
            <a:off x="1177787" y="357828"/>
            <a:ext cx="2818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latin typeface="휴먼모음T"/>
                <a:ea typeface="휴먼모음T"/>
                <a:cs typeface="Arial"/>
              </a:rPr>
              <a:t>기계 파트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AA60FF-8FE5-4EC9-ABC0-792389044CC3}"/>
              </a:ext>
            </a:extLst>
          </p:cNvPr>
          <p:cNvSpPr txBox="1"/>
          <p:nvPr/>
        </p:nvSpPr>
        <p:spPr>
          <a:xfrm>
            <a:off x="539552" y="1340768"/>
            <a:ext cx="2818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바퀴 기어박스 제작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10875" r="4711" b="23873"/>
          <a:stretch>
            <a:fillRect/>
          </a:stretch>
        </p:blipFill>
        <p:spPr bwMode="auto">
          <a:xfrm>
            <a:off x="467544" y="1844824"/>
            <a:ext cx="3943295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7053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8E3EE41-23FC-49CD-9687-43C4126957A8}"/>
              </a:ext>
            </a:extLst>
          </p:cNvPr>
          <p:cNvSpPr txBox="1"/>
          <p:nvPr/>
        </p:nvSpPr>
        <p:spPr>
          <a:xfrm>
            <a:off x="496716" y="188550"/>
            <a:ext cx="744650" cy="90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rgbClr val="1097D0"/>
                </a:solidFill>
                <a:latin typeface="Arial"/>
                <a:cs typeface="Arial"/>
              </a:rPr>
              <a:t>#</a:t>
            </a:r>
            <a:r>
              <a:rPr lang="ko-KR" altLang="en-US" sz="3600" b="1">
                <a:solidFill>
                  <a:srgbClr val="1097D0"/>
                </a:solidFill>
                <a:latin typeface="Arial"/>
                <a:cs typeface="Arial"/>
              </a:rPr>
              <a:t> </a:t>
            </a:r>
            <a:endParaRPr lang="ko-KR" altLang="en-US" sz="3600" b="1">
              <a:latin typeface="휴먼모음T"/>
              <a:ea typeface="휴먼모음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00CF1B-D5D7-4F14-A520-3BE52600CA4F}"/>
              </a:ext>
            </a:extLst>
          </p:cNvPr>
          <p:cNvSpPr txBox="1"/>
          <p:nvPr/>
        </p:nvSpPr>
        <p:spPr>
          <a:xfrm>
            <a:off x="1177787" y="357828"/>
            <a:ext cx="2818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latin typeface="휴먼모음T"/>
                <a:ea typeface="휴먼모음T"/>
                <a:cs typeface="Arial"/>
              </a:rPr>
              <a:t>기계 파트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AA60FF-8FE5-4EC9-ABC0-792389044CC3}"/>
              </a:ext>
            </a:extLst>
          </p:cNvPr>
          <p:cNvSpPr txBox="1"/>
          <p:nvPr/>
        </p:nvSpPr>
        <p:spPr>
          <a:xfrm>
            <a:off x="539552" y="1340768"/>
            <a:ext cx="2818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도르래 기어박스 설계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053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8E3EE41-23FC-49CD-9687-43C4126957A8}"/>
              </a:ext>
            </a:extLst>
          </p:cNvPr>
          <p:cNvSpPr txBox="1"/>
          <p:nvPr/>
        </p:nvSpPr>
        <p:spPr>
          <a:xfrm>
            <a:off x="496716" y="188550"/>
            <a:ext cx="744650" cy="904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rgbClr val="1097D0"/>
                </a:solidFill>
                <a:latin typeface="Arial"/>
                <a:cs typeface="Arial"/>
              </a:rPr>
              <a:t>#</a:t>
            </a:r>
            <a:r>
              <a:rPr lang="ko-KR" altLang="en-US" sz="3600" b="1">
                <a:solidFill>
                  <a:srgbClr val="1097D0"/>
                </a:solidFill>
                <a:latin typeface="Arial"/>
                <a:cs typeface="Arial"/>
              </a:rPr>
              <a:t> </a:t>
            </a:r>
            <a:endParaRPr lang="ko-KR" altLang="en-US" sz="3600" b="1">
              <a:latin typeface="휴먼모음T"/>
              <a:ea typeface="휴먼모음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00CF1B-D5D7-4F14-A520-3BE52600CA4F}"/>
              </a:ext>
            </a:extLst>
          </p:cNvPr>
          <p:cNvSpPr txBox="1"/>
          <p:nvPr/>
        </p:nvSpPr>
        <p:spPr>
          <a:xfrm>
            <a:off x="1177787" y="357828"/>
            <a:ext cx="2818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latin typeface="휴먼모음T"/>
                <a:ea typeface="휴먼모음T"/>
                <a:cs typeface="Arial"/>
              </a:rPr>
              <a:t>기계 파트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AA60FF-8FE5-4EC9-ABC0-792389044CC3}"/>
              </a:ext>
            </a:extLst>
          </p:cNvPr>
          <p:cNvSpPr txBox="1"/>
          <p:nvPr/>
        </p:nvSpPr>
        <p:spPr>
          <a:xfrm>
            <a:off x="890705" y="1139451"/>
            <a:ext cx="2818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프레임 조립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(1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층 모습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1556792"/>
            <a:ext cx="3563634" cy="475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2AA60FF-8FE5-4EC9-ABC0-792389044CC3}"/>
              </a:ext>
            </a:extLst>
          </p:cNvPr>
          <p:cNvSpPr txBox="1"/>
          <p:nvPr/>
        </p:nvSpPr>
        <p:spPr>
          <a:xfrm>
            <a:off x="5076056" y="1139451"/>
            <a:ext cx="28181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프레임 조립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(2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층 모습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0530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369</Words>
  <Application>Microsoft Office PowerPoint</Application>
  <PresentationFormat>화면 슬라이드 쇼(4:3)</PresentationFormat>
  <Paragraphs>105</Paragraphs>
  <Slides>12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YE IN</dc:creator>
  <cp:lastModifiedBy>0</cp:lastModifiedBy>
  <cp:revision>275</cp:revision>
  <dcterms:modified xsi:type="dcterms:W3CDTF">2021-03-28T17:17:41Z</dcterms:modified>
  <cp:version>1000.0000.01</cp:version>
</cp:coreProperties>
</file>